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Excel_Worksheet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sz="2000" b="1" dirty="0"/>
              <a:t>Title:</a:t>
            </a:r>
            <a:r>
              <a:rPr lang="en-US" sz="2000" dirty="0"/>
              <a:t> Predictive Modeling of Historical Stock Prices Using Google Stock Data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By: Eric Schneider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955" y="2749930"/>
            <a:ext cx="9866540" cy="300317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B760C-6C0F-DF0A-D628-240B97E55A7A}"/>
              </a:ext>
            </a:extLst>
          </p:cNvPr>
          <p:cNvSpPr txBox="1"/>
          <p:nvPr/>
        </p:nvSpPr>
        <p:spPr>
          <a:xfrm>
            <a:off x="3450671" y="0"/>
            <a:ext cx="87413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Overview: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goal of this study is to predict future stock prices using historical data from Google (GOOG) stock.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By analyzing stock data, we aim to create a model that accurately forecasts stock prices.</a:t>
            </a:r>
          </a:p>
          <a:p>
            <a:r>
              <a:rPr lang="en-US" b="1" dirty="0"/>
              <a:t>Importance: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Stock price prediction is crucial for investors and financial analysts to make informed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Accurate predictions can lead to better investment strategies and financial planning.</a:t>
            </a:r>
          </a:p>
          <a:p>
            <a:r>
              <a:rPr lang="en-US" b="1" dirty="0"/>
              <a:t>Objective: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predictive model using historical stock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Evaluate the model's performance and its ability to forecast future prices.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548C47-C457-63E3-A49F-C981F8BAA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165" y="3668916"/>
            <a:ext cx="7292786" cy="318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417" y="39615"/>
            <a:ext cx="6594768" cy="4221992"/>
          </a:xfrm>
        </p:spPr>
        <p:txBody>
          <a:bodyPr>
            <a:normAutofit/>
          </a:bodyPr>
          <a:lstStyle/>
          <a:p>
            <a:r>
              <a:rPr lang="en-US" sz="1600" b="1" dirty="0"/>
              <a:t>Source:</a:t>
            </a:r>
            <a:br>
              <a:rPr lang="en-US" sz="1600" dirty="0"/>
            </a:br>
            <a:r>
              <a:rPr lang="en-US" sz="1600" dirty="0"/>
              <a:t>The dataset contains historical stock data for Google (GOOG) from June 2016 to June 2020.</a:t>
            </a:r>
            <a:br>
              <a:rPr lang="en-US" sz="1600" dirty="0"/>
            </a:br>
            <a:r>
              <a:rPr lang="en-US" sz="1600" dirty="0"/>
              <a:t>The data includes daily stock prices and trading volume.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Key Variables:</a:t>
            </a:r>
            <a:br>
              <a:rPr lang="en-US" sz="1600" dirty="0"/>
            </a:br>
            <a:r>
              <a:rPr lang="en-US" sz="1600" b="1" dirty="0"/>
              <a:t>Date:</a:t>
            </a:r>
            <a:r>
              <a:rPr lang="en-US" sz="1600" dirty="0"/>
              <a:t> The date of the stock trading day.</a:t>
            </a:r>
            <a:br>
              <a:rPr lang="en-US" sz="1600" dirty="0"/>
            </a:br>
            <a:r>
              <a:rPr lang="en-US" sz="1600" b="1" dirty="0"/>
              <a:t>Open:</a:t>
            </a:r>
            <a:r>
              <a:rPr lang="en-US" sz="1600" dirty="0"/>
              <a:t> The opening price of the stock.</a:t>
            </a:r>
            <a:br>
              <a:rPr lang="en-US" sz="1600" dirty="0"/>
            </a:br>
            <a:r>
              <a:rPr lang="en-US" sz="1600" b="1" dirty="0"/>
              <a:t>High:</a:t>
            </a:r>
            <a:r>
              <a:rPr lang="en-US" sz="1600" dirty="0"/>
              <a:t> The highest price of the stock during the day.</a:t>
            </a:r>
            <a:br>
              <a:rPr lang="en-US" sz="1600" dirty="0"/>
            </a:br>
            <a:r>
              <a:rPr lang="en-US" sz="1600" b="1" dirty="0"/>
              <a:t>Low:</a:t>
            </a:r>
            <a:r>
              <a:rPr lang="en-US" sz="1600" dirty="0"/>
              <a:t> The lowest price of the stock during the day.</a:t>
            </a:r>
            <a:br>
              <a:rPr lang="en-US" sz="1600" dirty="0"/>
            </a:br>
            <a:r>
              <a:rPr lang="en-US" sz="1600" b="1" dirty="0"/>
              <a:t>Close:</a:t>
            </a:r>
            <a:r>
              <a:rPr lang="en-US" sz="1600" dirty="0"/>
              <a:t> The closing price of the stock.</a:t>
            </a:r>
            <a:br>
              <a:rPr lang="en-US" sz="1600" dirty="0"/>
            </a:br>
            <a:r>
              <a:rPr lang="en-US" sz="1600" b="1" dirty="0"/>
              <a:t>Volume:</a:t>
            </a:r>
            <a:r>
              <a:rPr lang="en-US" sz="1600" dirty="0"/>
              <a:t> The number of shares traded.</a:t>
            </a:r>
            <a:br>
              <a:rPr lang="en-US" sz="1600" dirty="0"/>
            </a:br>
            <a:r>
              <a:rPr lang="en-US" sz="1600" b="1" dirty="0"/>
              <a:t>Adjusted Close:</a:t>
            </a:r>
            <a:r>
              <a:rPr lang="en-US" sz="1600" dirty="0"/>
              <a:t> The closing price adjusted for splits and dividends.</a:t>
            </a:r>
            <a:br>
              <a:rPr lang="en-US" sz="1600" dirty="0"/>
            </a:br>
            <a:r>
              <a:rPr lang="en-US" sz="1600" b="1" dirty="0"/>
              <a:t>Dataset Size: </a:t>
            </a:r>
            <a:r>
              <a:rPr lang="en-US" sz="1600" dirty="0"/>
              <a:t>The dataset consists of 1,007 entries with 13 variables.</a:t>
            </a:r>
            <a:br>
              <a:rPr lang="en-US" sz="800" dirty="0"/>
            </a:br>
            <a:endParaRPr lang="en-US" sz="1600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063D97-C9E9-6389-AA56-A9BE84B41A81}"/>
              </a:ext>
            </a:extLst>
          </p:cNvPr>
          <p:cNvSpPr txBox="1"/>
          <p:nvPr/>
        </p:nvSpPr>
        <p:spPr>
          <a:xfrm>
            <a:off x="4815281" y="4646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8C205E5-9FFC-5928-2263-6063ED9D5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111583"/>
              </p:ext>
            </p:extLst>
          </p:nvPr>
        </p:nvGraphicFramePr>
        <p:xfrm>
          <a:off x="4076120" y="3919735"/>
          <a:ext cx="8129010" cy="2898650"/>
        </p:xfrm>
        <a:graphic>
          <a:graphicData uri="http://schemas.openxmlformats.org/drawingml/2006/table">
            <a:tbl>
              <a:tblPr/>
              <a:tblGrid>
                <a:gridCol w="541934">
                  <a:extLst>
                    <a:ext uri="{9D8B030D-6E8A-4147-A177-3AD203B41FA5}">
                      <a16:colId xmlns:a16="http://schemas.microsoft.com/office/drawing/2014/main" val="2797657754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41347967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4143605972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2592452277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2985871024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625427587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1699922087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3022721274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3905179540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1287456135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3806931281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1794603872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3853209604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3609778467"/>
                    </a:ext>
                  </a:extLst>
                </a:gridCol>
                <a:gridCol w="541934">
                  <a:extLst>
                    <a:ext uri="{9D8B030D-6E8A-4147-A177-3AD203B41FA5}">
                      <a16:colId xmlns:a16="http://schemas.microsoft.com/office/drawing/2014/main" val="629181577"/>
                    </a:ext>
                  </a:extLst>
                </a:gridCol>
              </a:tblGrid>
              <a:tr h="214715">
                <a:tc>
                  <a:txBody>
                    <a:bodyPr/>
                    <a:lstStyle/>
                    <a:p>
                      <a:pPr algn="r" fontAlgn="ctr"/>
                      <a:endParaRPr lang="en-US" sz="600" b="1">
                        <a:effectLst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symbol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date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close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high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low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open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volume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adjClose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adjHigh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adjLow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adjOpen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adjVolume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divCash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splitFactor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689140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GOOG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2016-06-14 00:00:00+00:00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718.27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722.47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713.1200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716.48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1306065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718.27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722.47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713.1200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716.48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1306065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909098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1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GOOG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2016-06-15 00:00:00+00:00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718.92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722.98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717.3100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719.00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1214517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718.92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722.98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717.3100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719.00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1214517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1655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2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GOOG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2016-06-16 00:00:00+00:00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710.36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716.65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703.2600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714.91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1982471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710.36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716.65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703.2600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714.91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1982471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1.0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8913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3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GOOG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2016-06-17 00:00:00+00:00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691.72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708.82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688.4515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708.65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3402357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691.72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708.82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688.4515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708.65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3402357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949128"/>
                  </a:ext>
                </a:extLst>
              </a:tr>
              <a:tr h="5367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4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GOOG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2016-06-20 00:00:00+00:00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693.71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702.48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693.4100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698.77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2082538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693.71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702.48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693.4100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698.77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2082538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1.0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61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2183669"/>
          </a:xfrm>
        </p:spPr>
        <p:txBody>
          <a:bodyPr>
            <a:normAutofit fontScale="90000"/>
          </a:bodyPr>
          <a:lstStyle/>
          <a:p>
            <a:r>
              <a:rPr lang="en-US" sz="1400" b="1" dirty="0"/>
              <a:t>Handling Missing Values:</a:t>
            </a:r>
            <a:br>
              <a:rPr lang="en-US" sz="1400" dirty="0"/>
            </a:br>
            <a:r>
              <a:rPr lang="en-US" sz="1400" dirty="0"/>
              <a:t>Confirmed there were no missing values in the dataset.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/>
              <a:t>Date Conversion:</a:t>
            </a:r>
            <a:br>
              <a:rPr lang="en-US" sz="1400" dirty="0"/>
            </a:br>
            <a:r>
              <a:rPr lang="en-US" sz="1400" dirty="0"/>
              <a:t>Converted the 'date' column to datetime format for easier manipulation and analysis.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/>
              <a:t>Feature Engineering:</a:t>
            </a:r>
            <a:br>
              <a:rPr lang="en-US" sz="1400" dirty="0"/>
            </a:br>
            <a:r>
              <a:rPr lang="en-US" sz="1400" dirty="0"/>
              <a:t>Created additional features: 'year', 'month', and 'day' from the 'date' column to capture temporal patterns.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/>
              <a:t>Standardization:</a:t>
            </a:r>
            <a:br>
              <a:rPr lang="en-US" sz="1400" dirty="0"/>
            </a:br>
            <a:r>
              <a:rPr lang="en-US" sz="1400" dirty="0"/>
              <a:t>Standardized numerical features to have a mean of 0 and a standard deviation of 1.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90B9A96-8A0B-3184-2069-F1D785A8D6FC}"/>
              </a:ext>
            </a:extLst>
          </p:cNvPr>
          <p:cNvSpPr txBox="1"/>
          <p:nvPr/>
        </p:nvSpPr>
        <p:spPr>
          <a:xfrm>
            <a:off x="5058561" y="3305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F153943-EA2A-B61A-31A0-E2EC9DB0D9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388295"/>
              </p:ext>
            </p:extLst>
          </p:nvPr>
        </p:nvGraphicFramePr>
        <p:xfrm>
          <a:off x="4162381" y="2913665"/>
          <a:ext cx="793739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8543877" imgH="1152681" progId="Excel.Sheet.12">
                  <p:embed/>
                </p:oleObj>
              </mc:Choice>
              <mc:Fallback>
                <p:oleObj name="Worksheet" r:id="rId4" imgW="8543877" imgH="1152681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EF153943-EA2A-B61A-31A0-E2EC9DB0D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62381" y="2913665"/>
                        <a:ext cx="793739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174" y="65687"/>
            <a:ext cx="6589150" cy="3088659"/>
          </a:xfrm>
        </p:spPr>
        <p:txBody>
          <a:bodyPr>
            <a:noAutofit/>
          </a:bodyPr>
          <a:lstStyle/>
          <a:p>
            <a:r>
              <a:rPr lang="en-US" sz="1600" b="1" dirty="0"/>
              <a:t>Distribution of Key Variables:</a:t>
            </a:r>
            <a:br>
              <a:rPr lang="en-US" sz="1600" dirty="0"/>
            </a:br>
            <a:r>
              <a:rPr lang="en-US" sz="1600" dirty="0"/>
              <a:t>Visualized the distribution of stock prices (close, high, low, open) to understand their behavior.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Volume Trends:</a:t>
            </a:r>
            <a:br>
              <a:rPr lang="en-US" sz="1600" dirty="0"/>
            </a:br>
            <a:r>
              <a:rPr lang="en-US" sz="1600" dirty="0"/>
              <a:t>Analyzed the volume trends over time to identify patterns in trading activity.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Correlation Analysis:</a:t>
            </a:r>
            <a:br>
              <a:rPr lang="en-US" sz="1600" dirty="0"/>
            </a:br>
            <a:r>
              <a:rPr lang="en-US" sz="1600" dirty="0"/>
              <a:t>Conducted correlation analysis to identify relationships between variables.</a:t>
            </a:r>
            <a:br>
              <a:rPr lang="en-US" sz="1600" dirty="0"/>
            </a:br>
            <a:r>
              <a:rPr lang="en-US" sz="1600" dirty="0"/>
              <a:t>Strong correlation observed among 'close', 'high', 'low', and 'open' prices.</a:t>
            </a:r>
            <a:br>
              <a:rPr lang="en-US" sz="1600" dirty="0"/>
            </a:br>
            <a:endParaRPr lang="en-US" sz="1600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0538BB-53F2-3C73-E335-D05ABBD1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9102"/>
            <a:ext cx="8119983" cy="37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B3B4C0-B938-CE68-9387-4F448F9503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181475" y="122636"/>
            <a:ext cx="724376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 Engineering: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Created additional features such as moving averages and daily returns to capture stock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Handling Missing Values: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Verified no missing values in the dataset.</a:t>
            </a:r>
            <a:b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Scaling and Normalization: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Standardized numerical features to ensure consistent scaling.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Encoding Categorical Variables: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Converted categorical variables using one-hot encoding.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C820F-7179-8300-088F-2965B70F2D25}"/>
              </a:ext>
            </a:extLst>
          </p:cNvPr>
          <p:cNvSpPr txBox="1"/>
          <p:nvPr/>
        </p:nvSpPr>
        <p:spPr>
          <a:xfrm>
            <a:off x="8317616" y="10153650"/>
            <a:ext cx="1661249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80DE9-AC12-70E1-7524-C6BD09FCFEA5}"/>
              </a:ext>
            </a:extLst>
          </p:cNvPr>
          <p:cNvSpPr txBox="1"/>
          <p:nvPr/>
        </p:nvSpPr>
        <p:spPr>
          <a:xfrm>
            <a:off x="4181475" y="3622041"/>
            <a:ext cx="8010525" cy="402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# Determine the split point (80% training, 20% testing)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train_size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int(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len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0.8)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i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# Split the data into training and testing sets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train, test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[: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train_size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], 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train_size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:]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i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# Separate features and target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y_train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train[features], train[target]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y_test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test[features], test[target]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# Verify the split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print(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f'Training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set: {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len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)} samples’)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print(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f'Testing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set: {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len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X_test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)} samples')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984B840-D219-723B-1475-35AE0EDC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" y="597100"/>
            <a:ext cx="1007089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Trend Analysis: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Visualized stock price trends over time to identify patterns and seasonality.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V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olume Analysis: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Examined trading volume to understand market activity.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Correlation Analysis: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Analyzed correlations between features to understand relationships and multicollinearity.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0747A-FBAF-F38E-77A5-1749CA96C8A2}"/>
              </a:ext>
            </a:extLst>
          </p:cNvPr>
          <p:cNvSpPr txBox="1"/>
          <p:nvPr/>
        </p:nvSpPr>
        <p:spPr>
          <a:xfrm>
            <a:off x="2641217" y="4657966"/>
            <a:ext cx="2348108" cy="8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662C3B0-CB11-F7D3-DD0C-7FC9744E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4286"/>
            <a:ext cx="11123295" cy="37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8FFB1-D306-156E-8A7D-9A3B5BD798FC}"/>
              </a:ext>
            </a:extLst>
          </p:cNvPr>
          <p:cNvSpPr txBox="1"/>
          <p:nvPr/>
        </p:nvSpPr>
        <p:spPr>
          <a:xfrm>
            <a:off x="2943225" y="142875"/>
            <a:ext cx="9105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Selection: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Selected relevant features for modeling (e.g., 'close', 'volume', '</a:t>
            </a:r>
            <a:r>
              <a:rPr lang="en-US" dirty="0" err="1"/>
              <a:t>adjClose</a:t>
            </a:r>
            <a:r>
              <a:rPr lang="en-US" dirty="0"/>
              <a:t>', '</a:t>
            </a:r>
            <a:r>
              <a:rPr lang="en-US" dirty="0" err="1"/>
              <a:t>adjVolume</a:t>
            </a:r>
            <a:r>
              <a:rPr lang="en-US" dirty="0"/>
              <a:t>’).</a:t>
            </a:r>
          </a:p>
          <a:p>
            <a:endParaRPr lang="en-US" b="1" dirty="0"/>
          </a:p>
          <a:p>
            <a:r>
              <a:rPr lang="en-US" b="1" dirty="0"/>
              <a:t>Handling Missing Values: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Confirmed no missing values in the dataset.</a:t>
            </a:r>
          </a:p>
          <a:p>
            <a:endParaRPr lang="en-US" b="1" dirty="0"/>
          </a:p>
          <a:p>
            <a:r>
              <a:rPr lang="en-US" b="1" dirty="0"/>
              <a:t>Normalization and Standardization: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Applied </a:t>
            </a:r>
            <a:r>
              <a:rPr lang="en-US" dirty="0" err="1"/>
              <a:t>MinMax</a:t>
            </a:r>
            <a:r>
              <a:rPr lang="en-US" dirty="0"/>
              <a:t> scaling to normalize feature values.</a:t>
            </a:r>
          </a:p>
          <a:p>
            <a:endParaRPr lang="en-US" b="1" dirty="0"/>
          </a:p>
          <a:p>
            <a:r>
              <a:rPr lang="en-US" b="1" dirty="0"/>
              <a:t>Creating Time Series Features: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Generated lag features and moving averages to capture historical trends.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812665-D188-5187-A9E8-782F4013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3559195"/>
            <a:ext cx="9105900" cy="329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C5C7D4D-9562-DA80-B0DD-908501504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017" y="-82536"/>
            <a:ext cx="916898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Models Tested: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Linear Regression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 Tree Regressor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 Forest Regressor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Evaluation Metrics: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Mean Squared Error (MSE)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Root Mean Squared Error (RMSE)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R-squared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Performance Comparison: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 Forest Regressor performed the best with the lowest MSE and highest R-squared value.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Linear Regression showed moderate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 Tree Regressor had higher variance and was prone to overfitting.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196A50-141B-5BC9-ED47-1716A7CC7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44619"/>
              </p:ext>
            </p:extLst>
          </p:nvPr>
        </p:nvGraphicFramePr>
        <p:xfrm>
          <a:off x="3041304" y="3588026"/>
          <a:ext cx="9150704" cy="3269972"/>
        </p:xfrm>
        <a:graphic>
          <a:graphicData uri="http://schemas.openxmlformats.org/drawingml/2006/table">
            <a:tbl>
              <a:tblPr/>
              <a:tblGrid>
                <a:gridCol w="571919">
                  <a:extLst>
                    <a:ext uri="{9D8B030D-6E8A-4147-A177-3AD203B41FA5}">
                      <a16:colId xmlns:a16="http://schemas.microsoft.com/office/drawing/2014/main" val="2790759537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937717904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379280222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308931556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1795472256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3919770623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3923146606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3642113307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2867525716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1044321895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2858371122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1616848917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46832767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379008910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499726878"/>
                    </a:ext>
                  </a:extLst>
                </a:gridCol>
                <a:gridCol w="571919">
                  <a:extLst>
                    <a:ext uri="{9D8B030D-6E8A-4147-A177-3AD203B41FA5}">
                      <a16:colId xmlns:a16="http://schemas.microsoft.com/office/drawing/2014/main" val="4051019760"/>
                    </a:ext>
                  </a:extLst>
                </a:gridCol>
              </a:tblGrid>
              <a:tr h="3080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symbol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close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open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volume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adjClose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adjHigh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adjLow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adjOpen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adjVolume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divCash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splitFactor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day_of_week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600" b="1">
                        <a:solidFill>
                          <a:schemeClr val="bg1"/>
                        </a:solidFill>
                      </a:endParaRPr>
                    </a:p>
                  </a:txBody>
                  <a:tcPr marL="31531" marR="31531" marT="15766" marB="15766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1236007"/>
                  </a:ext>
                </a:extLst>
              </a:tr>
              <a:tr h="592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GOOG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2016-06-14 00:00:00+00:00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718.27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-1.303405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-1.296941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-1.304701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-0.424763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718.27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722.47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713.1200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716.48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1306065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0.0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-0.733253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990930"/>
                  </a:ext>
                </a:extLst>
              </a:tr>
              <a:tr h="592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GOOG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2016-06-15 00:00:00+00:00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718.92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-1.302088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-1.285875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-1.298110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-0.556347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718.92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722.98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717.3100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719.00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1214517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0.0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-0.018743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3621"/>
                  </a:ext>
                </a:extLst>
              </a:tr>
              <a:tr h="592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GOOG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2016-06-16 00:00:00+00:00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710.36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-1.318427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-1.322983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>
                          <a:solidFill>
                            <a:schemeClr val="bg1"/>
                          </a:solidFill>
                          <a:effectLst/>
                        </a:rPr>
                        <a:t>-1.308808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0.547447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710.36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716.65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703.2600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714.91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1982471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0.0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0.695767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088587"/>
                  </a:ext>
                </a:extLst>
              </a:tr>
              <a:tr h="592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GOOG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2016-06-17 00:00:00+00:00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691.72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-1.338638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-1.362094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-1.325183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2.588274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691.72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708.82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688.4515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708.65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3402357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0.0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1.410276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920539"/>
                  </a:ext>
                </a:extLst>
              </a:tr>
              <a:tr h="592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GOOG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2016-06-20 00:00:00+00:00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693.71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-1.355003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-1.348998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-1.351027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0.691275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693.71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702.48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693.4100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698.77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2082538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0.0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solidFill>
                            <a:schemeClr val="bg1"/>
                          </a:solidFill>
                          <a:effectLst/>
                        </a:rPr>
                        <a:t>1.0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>
                          <a:solidFill>
                            <a:schemeClr val="bg1"/>
                          </a:solidFill>
                          <a:effectLst/>
                        </a:rPr>
                        <a:t>-1.447763</a:t>
                      </a:r>
                    </a:p>
                  </a:txBody>
                  <a:tcPr marL="31531" marR="31531" marT="15766" marB="15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389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{C3D5BD45-2662-4656-8EEC-C0415F705019}tf33968143_win32</Template>
  <TotalTime>100</TotalTime>
  <Words>984</Words>
  <Application>Microsoft Office PowerPoint</Application>
  <PresentationFormat>Widescreen</PresentationFormat>
  <Paragraphs>276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Custom</vt:lpstr>
      <vt:lpstr>Worksheet</vt:lpstr>
      <vt:lpstr>Title: Predictive Modeling of Historical Stock Prices Using Google Stock Data  By: Eric Schneider</vt:lpstr>
      <vt:lpstr>PowerPoint Presentation</vt:lpstr>
      <vt:lpstr>Source: The dataset contains historical stock data for Google (GOOG) from June 2016 to June 2020. The data includes daily stock prices and trading volume.  Key Variables: Date: The date of the stock trading day. Open: The opening price of the stock. High: The highest price of the stock during the day. Low: The lowest price of the stock during the day. Close: The closing price of the stock. Volume: The number of shares traded. Adjusted Close: The closing price adjusted for splits and dividends. Dataset Size: The dataset consists of 1,007 entries with 13 variables. </vt:lpstr>
      <vt:lpstr>Handling Missing Values: Confirmed there were no missing values in the dataset.  Date Conversion: Converted the 'date' column to datetime format for easier manipulation and analysis.  Feature Engineering: Created additional features: 'year', 'month', and 'day' from the 'date' column to capture temporal patterns.  Standardization: Standardized numerical features to have a mean of 0 and a standard deviation of 1.</vt:lpstr>
      <vt:lpstr>Distribution of Key Variables: Visualized the distribution of stock prices (close, high, low, open) to understand their behavior.  Volume Trends: Analyzed the volume trends over time to identify patterns in trading activity.  Correlation Analysis: Conducted correlation analysis to identify relationships between variables. Strong correlation observed among 'close', 'high', 'low', and 'open' prices. </vt:lpstr>
      <vt:lpstr>Feature Engineering: Created additional features such as moving averages and daily returns to capture stock trends.  Handling Missing Values: Verified no missing values in the dataset.  Scaling and Normalization: Standardized numerical features to ensure consistent scaling.  Encoding Categorical Variables: Converted categorical variables using one-hot encoding. 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Predictive Modeling of Historical Stock Prices Using Google Stock Data  By: Eric Schneider</dc:title>
  <dc:creator>Eric Schneider</dc:creator>
  <cp:lastModifiedBy>Eric Schneider</cp:lastModifiedBy>
  <cp:revision>3</cp:revision>
  <dcterms:created xsi:type="dcterms:W3CDTF">2024-06-14T19:23:40Z</dcterms:created>
  <dcterms:modified xsi:type="dcterms:W3CDTF">2024-06-17T16:54:03Z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